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76" r:id="rId1"/>
  </p:sldMasterIdLst>
  <p:sldIdLst>
    <p:sldId id="274" r:id="rId2"/>
    <p:sldId id="275" r:id="rId3"/>
    <p:sldId id="256" r:id="rId4"/>
    <p:sldId id="257" r:id="rId5"/>
    <p:sldId id="264" r:id="rId6"/>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559" autoAdjust="0"/>
    <p:restoredTop sz="94671" autoAdjust="0"/>
  </p:normalViewPr>
  <p:slideViewPr>
    <p:cSldViewPr>
      <p:cViewPr varScale="1">
        <p:scale>
          <a:sx n="70" d="100"/>
          <a:sy n="70" d="100"/>
        </p:scale>
        <p:origin x="-1392"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5" name="مستطيل مستدير الزوايا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ستطيل مستدير الزوايا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وان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ar-SA" smtClean="0"/>
              <a:t>انقر لتحرير نمط العنوان الرئيسي</a:t>
            </a:r>
            <a:endParaRPr kumimoji="0" lang="en-US"/>
          </a:p>
        </p:txBody>
      </p:sp>
      <p:sp>
        <p:nvSpPr>
          <p:cNvPr id="20" name="عنوان فرعي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19" name="عنصر نائب للتاريخ 18"/>
          <p:cNvSpPr>
            <a:spLocks noGrp="1"/>
          </p:cNvSpPr>
          <p:nvPr>
            <p:ph type="dt" sz="half" idx="10"/>
          </p:nvPr>
        </p:nvSpPr>
        <p:spPr/>
        <p:txBody>
          <a:bodyPr/>
          <a:lstStyle>
            <a:extLst/>
          </a:lstStyle>
          <a:p>
            <a:fld id="{4B62EADE-93C6-4804-9FA5-19E8B515D251}" type="datetimeFigureOut">
              <a:rPr lang="ar-EG" smtClean="0"/>
              <a:t>27/07/1441</a:t>
            </a:fld>
            <a:endParaRPr lang="ar-EG"/>
          </a:p>
        </p:txBody>
      </p:sp>
      <p:sp>
        <p:nvSpPr>
          <p:cNvPr id="8" name="عنصر نائب للتذييل 7"/>
          <p:cNvSpPr>
            <a:spLocks noGrp="1"/>
          </p:cNvSpPr>
          <p:nvPr>
            <p:ph type="ftr" sz="quarter" idx="11"/>
          </p:nvPr>
        </p:nvSpPr>
        <p:spPr/>
        <p:txBody>
          <a:bodyPr/>
          <a:lstStyle>
            <a:extLst/>
          </a:lstStyle>
          <a:p>
            <a:endParaRPr lang="ar-EG"/>
          </a:p>
        </p:txBody>
      </p:sp>
      <p:sp>
        <p:nvSpPr>
          <p:cNvPr id="11" name="عنصر نائب لرقم الشريحة 10"/>
          <p:cNvSpPr>
            <a:spLocks noGrp="1"/>
          </p:cNvSpPr>
          <p:nvPr>
            <p:ph type="sldNum" sz="quarter" idx="12"/>
          </p:nvPr>
        </p:nvSpPr>
        <p:spPr/>
        <p:txBody>
          <a:bodyPr/>
          <a:lstStyle>
            <a:extLst/>
          </a:lstStyle>
          <a:p>
            <a:fld id="{170DE0AF-CC75-4319-9FD0-1B1843561DB9}" type="slidenum">
              <a:rPr lang="ar-EG" smtClean="0"/>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a:xfrm>
            <a:off x="502920" y="4983480"/>
            <a:ext cx="8183880" cy="1051560"/>
          </a:xfrm>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502920" y="530352"/>
            <a:ext cx="8183880" cy="4187952"/>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B62EADE-93C6-4804-9FA5-19E8B515D251}" type="datetimeFigureOut">
              <a:rPr lang="ar-EG" smtClean="0"/>
              <a:t>27/07/1441</a:t>
            </a:fld>
            <a:endParaRPr lang="ar-EG"/>
          </a:p>
        </p:txBody>
      </p:sp>
      <p:sp>
        <p:nvSpPr>
          <p:cNvPr id="5" name="عنصر نائب للتذييل 4"/>
          <p:cNvSpPr>
            <a:spLocks noGrp="1"/>
          </p:cNvSpPr>
          <p:nvPr>
            <p:ph type="ftr" sz="quarter" idx="11"/>
          </p:nvPr>
        </p:nvSpPr>
        <p:spPr/>
        <p:txBody>
          <a:bodyPr/>
          <a:lstStyle>
            <a:extLst/>
          </a:lstStyle>
          <a:p>
            <a:endParaRPr lang="ar-EG"/>
          </a:p>
        </p:txBody>
      </p:sp>
      <p:sp>
        <p:nvSpPr>
          <p:cNvPr id="6" name="عنصر نائب لرقم الشريحة 5"/>
          <p:cNvSpPr>
            <a:spLocks noGrp="1"/>
          </p:cNvSpPr>
          <p:nvPr>
            <p:ph type="sldNum" sz="quarter" idx="12"/>
          </p:nvPr>
        </p:nvSpPr>
        <p:spPr/>
        <p:txBody>
          <a:bodyPr/>
          <a:lstStyle>
            <a:extLst/>
          </a:lstStyle>
          <a:p>
            <a:fld id="{170DE0AF-CC75-4319-9FD0-1B1843561DB9}" type="slidenum">
              <a:rPr lang="ar-EG" smtClean="0"/>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533404"/>
            <a:ext cx="1981200" cy="5257799"/>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533400" y="533402"/>
            <a:ext cx="5943600" cy="5257801"/>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B62EADE-93C6-4804-9FA5-19E8B515D251}" type="datetimeFigureOut">
              <a:rPr lang="ar-EG" smtClean="0"/>
              <a:t>27/07/1441</a:t>
            </a:fld>
            <a:endParaRPr lang="ar-EG"/>
          </a:p>
        </p:txBody>
      </p:sp>
      <p:sp>
        <p:nvSpPr>
          <p:cNvPr id="5" name="عنصر نائب للتذييل 4"/>
          <p:cNvSpPr>
            <a:spLocks noGrp="1"/>
          </p:cNvSpPr>
          <p:nvPr>
            <p:ph type="ftr" sz="quarter" idx="11"/>
          </p:nvPr>
        </p:nvSpPr>
        <p:spPr/>
        <p:txBody>
          <a:bodyPr/>
          <a:lstStyle>
            <a:extLst/>
          </a:lstStyle>
          <a:p>
            <a:endParaRPr lang="ar-EG"/>
          </a:p>
        </p:txBody>
      </p:sp>
      <p:sp>
        <p:nvSpPr>
          <p:cNvPr id="6" name="عنصر نائب لرقم الشريحة 5"/>
          <p:cNvSpPr>
            <a:spLocks noGrp="1"/>
          </p:cNvSpPr>
          <p:nvPr>
            <p:ph type="sldNum" sz="quarter" idx="12"/>
          </p:nvPr>
        </p:nvSpPr>
        <p:spPr/>
        <p:txBody>
          <a:bodyPr/>
          <a:lstStyle>
            <a:extLst/>
          </a:lstStyle>
          <a:p>
            <a:fld id="{170DE0AF-CC75-4319-9FD0-1B1843561DB9}" type="slidenum">
              <a:rPr lang="ar-EG" smtClean="0"/>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502920" y="4983480"/>
            <a:ext cx="8183880" cy="105156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a:xfrm>
            <a:off x="502920" y="530352"/>
            <a:ext cx="8183880" cy="4187952"/>
          </a:xfrm>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B62EADE-93C6-4804-9FA5-19E8B515D251}" type="datetimeFigureOut">
              <a:rPr lang="ar-EG" smtClean="0"/>
              <a:t>27/07/1441</a:t>
            </a:fld>
            <a:endParaRPr lang="ar-EG"/>
          </a:p>
        </p:txBody>
      </p:sp>
      <p:sp>
        <p:nvSpPr>
          <p:cNvPr id="5" name="عنصر نائب للتذييل 4"/>
          <p:cNvSpPr>
            <a:spLocks noGrp="1"/>
          </p:cNvSpPr>
          <p:nvPr>
            <p:ph type="ftr" sz="quarter" idx="11"/>
          </p:nvPr>
        </p:nvSpPr>
        <p:spPr/>
        <p:txBody>
          <a:bodyPr/>
          <a:lstStyle>
            <a:extLst/>
          </a:lstStyle>
          <a:p>
            <a:endParaRPr lang="ar-EG"/>
          </a:p>
        </p:txBody>
      </p:sp>
      <p:sp>
        <p:nvSpPr>
          <p:cNvPr id="6" name="عنصر نائب لرقم الشريحة 5"/>
          <p:cNvSpPr>
            <a:spLocks noGrp="1"/>
          </p:cNvSpPr>
          <p:nvPr>
            <p:ph type="sldNum" sz="quarter" idx="12"/>
          </p:nvPr>
        </p:nvSpPr>
        <p:spPr/>
        <p:txBody>
          <a:bodyPr/>
          <a:lstStyle>
            <a:extLst/>
          </a:lstStyle>
          <a:p>
            <a:fld id="{170DE0AF-CC75-4319-9FD0-1B1843561DB9}" type="slidenum">
              <a:rPr lang="ar-EG" smtClean="0"/>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14" name="مستطيل مستدير الزوايا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مستطيل مستدير الزوايا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4B62EADE-93C6-4804-9FA5-19E8B515D251}" type="datetimeFigureOut">
              <a:rPr lang="ar-EG" smtClean="0"/>
              <a:t>27/07/1441</a:t>
            </a:fld>
            <a:endParaRPr lang="ar-EG"/>
          </a:p>
        </p:txBody>
      </p:sp>
      <p:sp>
        <p:nvSpPr>
          <p:cNvPr id="5" name="عنصر نائب للتذييل 4"/>
          <p:cNvSpPr>
            <a:spLocks noGrp="1"/>
          </p:cNvSpPr>
          <p:nvPr>
            <p:ph type="ftr" sz="quarter" idx="11"/>
          </p:nvPr>
        </p:nvSpPr>
        <p:spPr/>
        <p:txBody>
          <a:bodyPr/>
          <a:lstStyle>
            <a:extLst/>
          </a:lstStyle>
          <a:p>
            <a:endParaRPr lang="ar-EG"/>
          </a:p>
        </p:txBody>
      </p:sp>
      <p:sp>
        <p:nvSpPr>
          <p:cNvPr id="6" name="عنصر نائب لرقم الشريحة 5"/>
          <p:cNvSpPr>
            <a:spLocks noGrp="1"/>
          </p:cNvSpPr>
          <p:nvPr>
            <p:ph type="sldNum" sz="quarter" idx="12"/>
          </p:nvPr>
        </p:nvSpPr>
        <p:spPr/>
        <p:txBody>
          <a:bodyPr/>
          <a:lstStyle>
            <a:extLst/>
          </a:lstStyle>
          <a:p>
            <a:fld id="{170DE0AF-CC75-4319-9FD0-1B1843561DB9}" type="slidenum">
              <a:rPr lang="ar-EG" smtClean="0"/>
              <a:t>‹#›</a:t>
            </a:fld>
            <a:endParaRPr lang="ar-E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4B62EADE-93C6-4804-9FA5-19E8B515D251}" type="datetimeFigureOut">
              <a:rPr lang="ar-EG" smtClean="0"/>
              <a:t>27/07/1441</a:t>
            </a:fld>
            <a:endParaRPr lang="ar-EG"/>
          </a:p>
        </p:txBody>
      </p:sp>
      <p:sp>
        <p:nvSpPr>
          <p:cNvPr id="6" name="عنصر نائب للتذييل 5"/>
          <p:cNvSpPr>
            <a:spLocks noGrp="1"/>
          </p:cNvSpPr>
          <p:nvPr>
            <p:ph type="ftr" sz="quarter" idx="11"/>
          </p:nvPr>
        </p:nvSpPr>
        <p:spPr/>
        <p:txBody>
          <a:bodyPr/>
          <a:lstStyle>
            <a:extLst/>
          </a:lstStyle>
          <a:p>
            <a:endParaRPr lang="ar-EG"/>
          </a:p>
        </p:txBody>
      </p:sp>
      <p:sp>
        <p:nvSpPr>
          <p:cNvPr id="7" name="عنصر نائب لرقم الشريحة 6"/>
          <p:cNvSpPr>
            <a:spLocks noGrp="1"/>
          </p:cNvSpPr>
          <p:nvPr>
            <p:ph type="sldNum" sz="quarter" idx="12"/>
          </p:nvPr>
        </p:nvSpPr>
        <p:spPr/>
        <p:txBody>
          <a:bodyPr/>
          <a:lstStyle>
            <a:extLst/>
          </a:lstStyle>
          <a:p>
            <a:fld id="{170DE0AF-CC75-4319-9FD0-1B1843561DB9}" type="slidenum">
              <a:rPr lang="ar-EG" smtClean="0"/>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502920" y="4983480"/>
            <a:ext cx="8183880" cy="1051560"/>
          </a:xfrm>
        </p:spPr>
        <p:txBody>
          <a:bodyPr anchor="b"/>
          <a:lstStyle>
            <a:lvl1pPr>
              <a:defRPr b="1"/>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4B62EADE-93C6-4804-9FA5-19E8B515D251}" type="datetimeFigureOut">
              <a:rPr lang="ar-EG" smtClean="0"/>
              <a:t>27/07/1441</a:t>
            </a:fld>
            <a:endParaRPr lang="ar-EG"/>
          </a:p>
        </p:txBody>
      </p:sp>
      <p:sp>
        <p:nvSpPr>
          <p:cNvPr id="8" name="عنصر نائب للتذييل 7"/>
          <p:cNvSpPr>
            <a:spLocks noGrp="1"/>
          </p:cNvSpPr>
          <p:nvPr>
            <p:ph type="ftr" sz="quarter" idx="11"/>
          </p:nvPr>
        </p:nvSpPr>
        <p:spPr/>
        <p:txBody>
          <a:bodyPr/>
          <a:lstStyle>
            <a:extLst/>
          </a:lstStyle>
          <a:p>
            <a:endParaRPr lang="ar-EG"/>
          </a:p>
        </p:txBody>
      </p:sp>
      <p:sp>
        <p:nvSpPr>
          <p:cNvPr id="9" name="عنصر نائب لرقم الشريحة 8"/>
          <p:cNvSpPr>
            <a:spLocks noGrp="1"/>
          </p:cNvSpPr>
          <p:nvPr>
            <p:ph type="sldNum" sz="quarter" idx="12"/>
          </p:nvPr>
        </p:nvSpPr>
        <p:spPr/>
        <p:txBody>
          <a:bodyPr/>
          <a:lstStyle>
            <a:extLst/>
          </a:lstStyle>
          <a:p>
            <a:fld id="{170DE0AF-CC75-4319-9FD0-1B1843561DB9}" type="slidenum">
              <a:rPr lang="ar-EG" smtClean="0"/>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4B62EADE-93C6-4804-9FA5-19E8B515D251}" type="datetimeFigureOut">
              <a:rPr lang="ar-EG" smtClean="0"/>
              <a:t>27/07/1441</a:t>
            </a:fld>
            <a:endParaRPr lang="ar-EG"/>
          </a:p>
        </p:txBody>
      </p:sp>
      <p:sp>
        <p:nvSpPr>
          <p:cNvPr id="4" name="عنصر نائب للتذييل 3"/>
          <p:cNvSpPr>
            <a:spLocks noGrp="1"/>
          </p:cNvSpPr>
          <p:nvPr>
            <p:ph type="ftr" sz="quarter" idx="11"/>
          </p:nvPr>
        </p:nvSpPr>
        <p:spPr/>
        <p:txBody>
          <a:bodyPr/>
          <a:lstStyle>
            <a:extLst/>
          </a:lstStyle>
          <a:p>
            <a:endParaRPr lang="ar-EG"/>
          </a:p>
        </p:txBody>
      </p:sp>
      <p:sp>
        <p:nvSpPr>
          <p:cNvPr id="5" name="عنصر نائب لرقم الشريحة 4"/>
          <p:cNvSpPr>
            <a:spLocks noGrp="1"/>
          </p:cNvSpPr>
          <p:nvPr>
            <p:ph type="sldNum" sz="quarter" idx="12"/>
          </p:nvPr>
        </p:nvSpPr>
        <p:spPr/>
        <p:txBody>
          <a:bodyPr/>
          <a:lstStyle>
            <a:extLst/>
          </a:lstStyle>
          <a:p>
            <a:fld id="{170DE0AF-CC75-4319-9FD0-1B1843561DB9}" type="slidenum">
              <a:rPr lang="ar-EG" smtClean="0"/>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7" name="مستطيل مستدير الزوايا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4B62EADE-93C6-4804-9FA5-19E8B515D251}" type="datetimeFigureOut">
              <a:rPr lang="ar-EG" smtClean="0"/>
              <a:t>27/07/1441</a:t>
            </a:fld>
            <a:endParaRPr lang="ar-EG"/>
          </a:p>
        </p:txBody>
      </p:sp>
      <p:sp>
        <p:nvSpPr>
          <p:cNvPr id="3" name="عنصر نائب للتذييل 2"/>
          <p:cNvSpPr>
            <a:spLocks noGrp="1"/>
          </p:cNvSpPr>
          <p:nvPr>
            <p:ph type="ftr" sz="quarter" idx="11"/>
          </p:nvPr>
        </p:nvSpPr>
        <p:spPr/>
        <p:txBody>
          <a:bodyPr/>
          <a:lstStyle>
            <a:extLst/>
          </a:lstStyle>
          <a:p>
            <a:endParaRPr lang="ar-EG"/>
          </a:p>
        </p:txBody>
      </p:sp>
      <p:sp>
        <p:nvSpPr>
          <p:cNvPr id="4" name="عنصر نائب لرقم الشريحة 3"/>
          <p:cNvSpPr>
            <a:spLocks noGrp="1"/>
          </p:cNvSpPr>
          <p:nvPr>
            <p:ph type="sldNum" sz="quarter" idx="12"/>
          </p:nvPr>
        </p:nvSpPr>
        <p:spPr/>
        <p:txBody>
          <a:bodyPr/>
          <a:lstStyle>
            <a:extLst/>
          </a:lstStyle>
          <a:p>
            <a:fld id="{170DE0AF-CC75-4319-9FD0-1B1843561DB9}" type="slidenum">
              <a:rPr lang="ar-EG" smtClean="0"/>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4B62EADE-93C6-4804-9FA5-19E8B515D251}" type="datetimeFigureOut">
              <a:rPr lang="ar-EG" smtClean="0"/>
              <a:t>27/07/1441</a:t>
            </a:fld>
            <a:endParaRPr lang="ar-EG"/>
          </a:p>
        </p:txBody>
      </p:sp>
      <p:sp>
        <p:nvSpPr>
          <p:cNvPr id="6" name="عنصر نائب للتذييل 5"/>
          <p:cNvSpPr>
            <a:spLocks noGrp="1"/>
          </p:cNvSpPr>
          <p:nvPr>
            <p:ph type="ftr" sz="quarter" idx="11"/>
          </p:nvPr>
        </p:nvSpPr>
        <p:spPr/>
        <p:txBody>
          <a:bodyPr/>
          <a:lstStyle>
            <a:extLst/>
          </a:lstStyle>
          <a:p>
            <a:endParaRPr lang="ar-EG"/>
          </a:p>
        </p:txBody>
      </p:sp>
      <p:sp>
        <p:nvSpPr>
          <p:cNvPr id="7" name="عنصر نائب لرقم الشريحة 6"/>
          <p:cNvSpPr>
            <a:spLocks noGrp="1"/>
          </p:cNvSpPr>
          <p:nvPr>
            <p:ph type="sldNum" sz="quarter" idx="12"/>
          </p:nvPr>
        </p:nvSpPr>
        <p:spPr/>
        <p:txBody>
          <a:bodyPr/>
          <a:lstStyle>
            <a:extLst/>
          </a:lstStyle>
          <a:p>
            <a:fld id="{170DE0AF-CC75-4319-9FD0-1B1843561DB9}" type="slidenum">
              <a:rPr lang="ar-EG" smtClean="0"/>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5" name="مستطيل مستدير الزوايا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مستطيل ذو زاوية واحدة مستديرة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4B62EADE-93C6-4804-9FA5-19E8B515D251}" type="datetimeFigureOut">
              <a:rPr lang="ar-EG" smtClean="0"/>
              <a:t>27/07/1441</a:t>
            </a:fld>
            <a:endParaRPr lang="ar-EG"/>
          </a:p>
        </p:txBody>
      </p:sp>
      <p:sp>
        <p:nvSpPr>
          <p:cNvPr id="6" name="عنصر نائب للتذييل 5"/>
          <p:cNvSpPr>
            <a:spLocks noGrp="1"/>
          </p:cNvSpPr>
          <p:nvPr>
            <p:ph type="ftr" sz="quarter" idx="11"/>
          </p:nvPr>
        </p:nvSpPr>
        <p:spPr/>
        <p:txBody>
          <a:bodyPr/>
          <a:lstStyle>
            <a:extLst/>
          </a:lstStyle>
          <a:p>
            <a:endParaRPr lang="ar-EG"/>
          </a:p>
        </p:txBody>
      </p:sp>
      <p:sp>
        <p:nvSpPr>
          <p:cNvPr id="7" name="عنصر نائب لرقم الشريحة 6"/>
          <p:cNvSpPr>
            <a:spLocks noGrp="1"/>
          </p:cNvSpPr>
          <p:nvPr>
            <p:ph type="sldNum" sz="quarter" idx="12"/>
          </p:nvPr>
        </p:nvSpPr>
        <p:spPr/>
        <p:txBody>
          <a:bodyPr/>
          <a:lstStyle>
            <a:extLst/>
          </a:lstStyle>
          <a:p>
            <a:fld id="{170DE0AF-CC75-4319-9FD0-1B1843561DB9}" type="slidenum">
              <a:rPr lang="ar-EG" smtClean="0"/>
              <a:t>‹#›</a:t>
            </a:fld>
            <a:endParaRPr lang="ar-EG"/>
          </a:p>
        </p:txBody>
      </p:sp>
      <p:sp>
        <p:nvSpPr>
          <p:cNvPr id="3" name="عنصر نائب للصورة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ar-SA" smtClean="0"/>
              <a:t>انقر فوق الأيقونة لإضافة صورة</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مستطيل مستدير الزوايا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مستطيل مستدير الزوايا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عنصر نائب للعنوان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ar-SA" smtClean="0"/>
              <a:t>انقر لتحرير نمط العنوان الرئيسي</a:t>
            </a:r>
            <a:endParaRPr kumimoji="0" lang="en-US"/>
          </a:p>
        </p:txBody>
      </p:sp>
      <p:sp>
        <p:nvSpPr>
          <p:cNvPr id="4" name="عنصر نائب للنص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5" name="عنصر نائب للتاريخ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4B62EADE-93C6-4804-9FA5-19E8B515D251}" type="datetimeFigureOut">
              <a:rPr lang="ar-EG" smtClean="0"/>
              <a:t>27/07/1441</a:t>
            </a:fld>
            <a:endParaRPr lang="ar-EG"/>
          </a:p>
        </p:txBody>
      </p:sp>
      <p:sp>
        <p:nvSpPr>
          <p:cNvPr id="18" name="عنصر نائب للتذييل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ar-EG"/>
          </a:p>
        </p:txBody>
      </p:sp>
      <p:sp>
        <p:nvSpPr>
          <p:cNvPr id="5" name="عنصر نائب لرقم الشريحة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70DE0AF-CC75-4319-9FD0-1B1843561DB9}" type="slidenum">
              <a:rPr lang="ar-EG" smtClean="0"/>
              <a:t>‹#›</a:t>
            </a:fld>
            <a:endParaRPr lang="ar-EG"/>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1"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r" rtl="1"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r" rtl="1"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r" rtl="1"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r" rtl="1"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r" rtl="1"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r" rtl="1"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r" rtl="1"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r" rtl="1"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r" rtl="1"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12648" y="692696"/>
            <a:ext cx="8153400" cy="5403304"/>
          </a:xfrm>
          <a:solidFill>
            <a:schemeClr val="accent2">
              <a:lumMod val="20000"/>
              <a:lumOff val="80000"/>
            </a:schemeClr>
          </a:solidFill>
        </p:spPr>
        <p:txBody>
          <a:bodyPr>
            <a:normAutofit/>
          </a:bodyPr>
          <a:lstStyle/>
          <a:p>
            <a:pPr marL="0" indent="0" algn="ctr">
              <a:buNone/>
            </a:pPr>
            <a:endParaRPr lang="ar-EG" sz="6000" b="1" i="1" dirty="0">
              <a:effectLst>
                <a:outerShdw blurRad="38100" dist="38100" dir="2700000" algn="tl">
                  <a:srgbClr val="000000">
                    <a:alpha val="43137"/>
                  </a:srgbClr>
                </a:outerShdw>
              </a:effectLst>
            </a:endParaRPr>
          </a:p>
        </p:txBody>
      </p:sp>
      <p:pic>
        <p:nvPicPr>
          <p:cNvPr id="3074" name="Picture 2" descr="D:\منهج الفرقة الثالثة\IMG-20200318-WA002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214313"/>
            <a:ext cx="8568952" cy="58789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346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rmAutofit lnSpcReduction="10000"/>
          </a:bodyPr>
          <a:lstStyle/>
          <a:p>
            <a:pPr marL="0" lvl="0" indent="0" algn="ctr">
              <a:buClr>
                <a:srgbClr val="F07F09"/>
              </a:buClr>
              <a:buNone/>
            </a:pPr>
            <a:r>
              <a:rPr lang="ar-EG" sz="5600" b="1" i="1" dirty="0">
                <a:solidFill>
                  <a:prstClr val="black"/>
                </a:solidFill>
                <a:effectLst>
                  <a:outerShdw blurRad="38100" dist="38100" dir="2700000" algn="tl">
                    <a:srgbClr val="000000">
                      <a:alpha val="43137"/>
                    </a:srgbClr>
                  </a:outerShdw>
                </a:effectLst>
              </a:rPr>
              <a:t>مقرر مادة بوابات مكتبات </a:t>
            </a:r>
          </a:p>
          <a:p>
            <a:pPr marL="0" lvl="0" indent="0" algn="ctr">
              <a:buClr>
                <a:srgbClr val="F07F09"/>
              </a:buClr>
              <a:buNone/>
            </a:pPr>
            <a:r>
              <a:rPr lang="ar-EG" sz="5600" b="1" i="1" dirty="0">
                <a:solidFill>
                  <a:prstClr val="black"/>
                </a:solidFill>
                <a:effectLst>
                  <a:outerShdw blurRad="38100" dist="38100" dir="2700000" algn="tl">
                    <a:srgbClr val="000000">
                      <a:alpha val="43137"/>
                    </a:srgbClr>
                  </a:outerShdw>
                </a:effectLst>
              </a:rPr>
              <a:t>الفرقة الثالثة </a:t>
            </a:r>
          </a:p>
          <a:p>
            <a:pPr marL="0" lvl="0" indent="0" algn="ctr">
              <a:buClr>
                <a:srgbClr val="F07F09"/>
              </a:buClr>
              <a:buNone/>
            </a:pPr>
            <a:r>
              <a:rPr lang="ar-EG" sz="5600" b="1" i="1" dirty="0">
                <a:solidFill>
                  <a:prstClr val="black"/>
                </a:solidFill>
                <a:effectLst>
                  <a:outerShdw blurRad="38100" dist="38100" dir="2700000" algn="tl">
                    <a:srgbClr val="000000">
                      <a:alpha val="43137"/>
                    </a:srgbClr>
                  </a:outerShdw>
                </a:effectLst>
              </a:rPr>
              <a:t>قسم مكتبات ومعلومات</a:t>
            </a:r>
          </a:p>
          <a:p>
            <a:pPr marL="0" lvl="0" indent="0" algn="ctr">
              <a:buClr>
                <a:srgbClr val="F07F09"/>
              </a:buClr>
              <a:buNone/>
            </a:pPr>
            <a:r>
              <a:rPr lang="ar-EG" sz="5600" b="1" i="1" dirty="0">
                <a:solidFill>
                  <a:prstClr val="black"/>
                </a:solidFill>
                <a:effectLst>
                  <a:outerShdw blurRad="38100" dist="38100" dir="2700000" algn="tl">
                    <a:srgbClr val="000000">
                      <a:alpha val="43137"/>
                    </a:srgbClr>
                  </a:outerShdw>
                </a:effectLst>
              </a:rPr>
              <a:t>د</a:t>
            </a:r>
            <a:r>
              <a:rPr lang="en-US" sz="5600" b="1" i="1" dirty="0">
                <a:solidFill>
                  <a:prstClr val="black"/>
                </a:solidFill>
                <a:effectLst>
                  <a:outerShdw blurRad="38100" dist="38100" dir="2700000" algn="tl">
                    <a:srgbClr val="000000">
                      <a:alpha val="43137"/>
                    </a:srgbClr>
                  </a:outerShdw>
                </a:effectLst>
              </a:rPr>
              <a:t>/</a:t>
            </a:r>
            <a:r>
              <a:rPr lang="ar-EG" sz="5600" b="1" i="1" dirty="0">
                <a:solidFill>
                  <a:prstClr val="black"/>
                </a:solidFill>
                <a:effectLst>
                  <a:outerShdw blurRad="38100" dist="38100" dir="2700000" algn="tl">
                    <a:srgbClr val="000000">
                      <a:alpha val="43137"/>
                    </a:srgbClr>
                  </a:outerShdw>
                </a:effectLst>
              </a:rPr>
              <a:t> نهلة عبد اللطيف محمد</a:t>
            </a:r>
          </a:p>
          <a:p>
            <a:endParaRPr lang="ar-EG" dirty="0"/>
          </a:p>
        </p:txBody>
      </p:sp>
    </p:spTree>
    <p:extLst>
      <p:ext uri="{BB962C8B-B14F-4D97-AF65-F5344CB8AC3E}">
        <p14:creationId xmlns:p14="http://schemas.microsoft.com/office/powerpoint/2010/main" val="2728503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3568" y="-243409"/>
            <a:ext cx="8142514" cy="1385607"/>
          </a:xfrm>
        </p:spPr>
        <p:txBody>
          <a:bodyPr>
            <a:normAutofit/>
          </a:bodyPr>
          <a:lstStyle/>
          <a:p>
            <a:pPr algn="ctr"/>
            <a:r>
              <a:rPr lang="ar-EG" sz="2000" dirty="0" smtClean="0"/>
              <a:t> </a:t>
            </a:r>
            <a:r>
              <a:rPr lang="en-US" sz="2000" dirty="0" smtClean="0"/>
              <a:t/>
            </a:r>
            <a:br>
              <a:rPr lang="en-US" sz="2000" dirty="0" smtClean="0"/>
            </a:br>
            <a:endParaRPr lang="ar-EG" sz="2000" dirty="0"/>
          </a:p>
        </p:txBody>
      </p:sp>
      <p:sp>
        <p:nvSpPr>
          <p:cNvPr id="3" name="عنوان فرعي 2"/>
          <p:cNvSpPr>
            <a:spLocks noGrp="1"/>
          </p:cNvSpPr>
          <p:nvPr>
            <p:ph type="subTitle" idx="1"/>
          </p:nvPr>
        </p:nvSpPr>
        <p:spPr>
          <a:xfrm>
            <a:off x="827584" y="620688"/>
            <a:ext cx="7920880" cy="5688632"/>
          </a:xfrm>
        </p:spPr>
        <p:txBody>
          <a:bodyPr>
            <a:noAutofit/>
          </a:bodyPr>
          <a:lstStyle/>
          <a:p>
            <a:pPr marL="16510" indent="440690" algn="justLow">
              <a:lnSpc>
                <a:spcPct val="150000"/>
              </a:lnSpc>
              <a:spcAft>
                <a:spcPts val="1200"/>
              </a:spcAft>
            </a:pPr>
            <a:r>
              <a:rPr lang="ar-EG" b="1" dirty="0">
                <a:solidFill>
                  <a:schemeClr val="tx1"/>
                </a:solidFill>
                <a:latin typeface="Modern No. 20" pitchFamily="18" charset="0"/>
                <a:ea typeface="Calibri"/>
              </a:rPr>
              <a:t>استكمالا </a:t>
            </a:r>
            <a:r>
              <a:rPr lang="ar-EG" b="1" dirty="0" err="1">
                <a:solidFill>
                  <a:schemeClr val="tx1"/>
                </a:solidFill>
                <a:latin typeface="Modern No. 20" pitchFamily="18" charset="0"/>
                <a:ea typeface="Calibri"/>
              </a:rPr>
              <a:t>لانواع</a:t>
            </a:r>
            <a:r>
              <a:rPr lang="ar-EG" b="1" dirty="0">
                <a:solidFill>
                  <a:schemeClr val="tx1"/>
                </a:solidFill>
                <a:latin typeface="Modern No. 20" pitchFamily="18" charset="0"/>
                <a:ea typeface="Calibri"/>
              </a:rPr>
              <a:t> بوابات الويب ، وبعد الحديث عن بوابات المعلومات والمعرفة ، والبوابات الفئوية </a:t>
            </a:r>
            <a:r>
              <a:rPr lang="ar-EG" b="1" dirty="0" err="1">
                <a:solidFill>
                  <a:schemeClr val="tx1"/>
                </a:solidFill>
                <a:latin typeface="Modern No. 20" pitchFamily="18" charset="0"/>
                <a:ea typeface="Calibri"/>
              </a:rPr>
              <a:t>ياتي</a:t>
            </a:r>
            <a:r>
              <a:rPr lang="ar-EG" b="1" dirty="0">
                <a:solidFill>
                  <a:schemeClr val="tx1"/>
                </a:solidFill>
                <a:latin typeface="Modern No. 20" pitchFamily="18" charset="0"/>
                <a:ea typeface="Calibri"/>
              </a:rPr>
              <a:t> الدور على تناول            (</a:t>
            </a:r>
            <a:r>
              <a:rPr lang="ar-EG" b="1" u="sng" dirty="0">
                <a:solidFill>
                  <a:schemeClr val="tx1"/>
                </a:solidFill>
                <a:latin typeface="Modern No. 20" pitchFamily="18" charset="0"/>
                <a:ea typeface="Times New Roman"/>
                <a:cs typeface="Simplified Arabic"/>
              </a:rPr>
              <a:t> البوابات الموضوعية </a:t>
            </a:r>
            <a:r>
              <a:rPr lang="fo-FO" b="1" dirty="0">
                <a:solidFill>
                  <a:schemeClr val="tx1"/>
                </a:solidFill>
                <a:latin typeface="Modern No. 20" pitchFamily="18" charset="0"/>
                <a:ea typeface="Times New Roman"/>
                <a:cs typeface="Simplified Arabic"/>
              </a:rPr>
              <a:t>Subject Portals</a:t>
            </a:r>
            <a:r>
              <a:rPr lang="fo-FO" b="1" u="sng" dirty="0">
                <a:solidFill>
                  <a:schemeClr val="tx1"/>
                </a:solidFill>
                <a:latin typeface="Modern No. 20" pitchFamily="18" charset="0"/>
                <a:ea typeface="Times New Roman"/>
                <a:cs typeface="Arial"/>
              </a:rPr>
              <a:t> </a:t>
            </a:r>
            <a:r>
              <a:rPr lang="ar-EG" b="1" u="sng" dirty="0">
                <a:solidFill>
                  <a:schemeClr val="tx1"/>
                </a:solidFill>
                <a:latin typeface="Modern No. 20" pitchFamily="18" charset="0"/>
                <a:ea typeface="Times New Roman"/>
                <a:cs typeface="Simplified Arabic"/>
              </a:rPr>
              <a:t>)</a:t>
            </a:r>
            <a:endParaRPr lang="en-US" b="1" dirty="0">
              <a:solidFill>
                <a:schemeClr val="tx1"/>
              </a:solidFill>
              <a:latin typeface="Modern No. 20" pitchFamily="18" charset="0"/>
              <a:ea typeface="Calibri"/>
              <a:cs typeface="Arial"/>
            </a:endParaRPr>
          </a:p>
          <a:p>
            <a:pPr algn="justLow">
              <a:lnSpc>
                <a:spcPct val="115000"/>
              </a:lnSpc>
            </a:pPr>
            <a:r>
              <a:rPr lang="ar-EG" b="1" dirty="0">
                <a:solidFill>
                  <a:schemeClr val="tx1"/>
                </a:solidFill>
                <a:latin typeface="Modern No. 20" pitchFamily="18" charset="0"/>
                <a:ea typeface="Times New Roman"/>
                <a:cs typeface="Simplified Arabic"/>
              </a:rPr>
              <a:t>تنقسم البوابات الموضوعية إلى نوعين هما:</a:t>
            </a:r>
            <a:endParaRPr lang="en-US" b="1" dirty="0">
              <a:solidFill>
                <a:schemeClr val="tx1"/>
              </a:solidFill>
              <a:latin typeface="Modern No. 20" pitchFamily="18" charset="0"/>
              <a:ea typeface="Calibri"/>
              <a:cs typeface="Arial"/>
            </a:endParaRPr>
          </a:p>
          <a:p>
            <a:pPr algn="justLow">
              <a:lnSpc>
                <a:spcPct val="115000"/>
              </a:lnSpc>
            </a:pPr>
            <a:r>
              <a:rPr lang="fo-FO" b="1" dirty="0">
                <a:solidFill>
                  <a:schemeClr val="tx1"/>
                </a:solidFill>
                <a:latin typeface="Modern No. 20" pitchFamily="18" charset="0"/>
                <a:ea typeface="Times New Roman"/>
                <a:cs typeface="Simplified Arabic"/>
              </a:rPr>
              <a:t> </a:t>
            </a:r>
            <a:endParaRPr lang="en-US" b="1" dirty="0">
              <a:solidFill>
                <a:schemeClr val="tx1"/>
              </a:solidFill>
              <a:latin typeface="Modern No. 20" pitchFamily="18" charset="0"/>
              <a:ea typeface="Calibri"/>
              <a:cs typeface="Arial"/>
            </a:endParaRPr>
          </a:p>
          <a:p>
            <a:pPr algn="justLow">
              <a:lnSpc>
                <a:spcPct val="115000"/>
              </a:lnSpc>
            </a:pPr>
            <a:r>
              <a:rPr lang="ar-EG" b="1" dirty="0">
                <a:solidFill>
                  <a:schemeClr val="tx1"/>
                </a:solidFill>
                <a:latin typeface="Modern No. 20" pitchFamily="18" charset="0"/>
                <a:ea typeface="Times New Roman"/>
                <a:cs typeface="Simplified Arabic"/>
              </a:rPr>
              <a:t>أولا: بوابات موضوعية موجهة للمتخصصين.</a:t>
            </a:r>
            <a:endParaRPr lang="en-US" b="1" dirty="0">
              <a:solidFill>
                <a:schemeClr val="tx1"/>
              </a:solidFill>
              <a:latin typeface="Modern No. 20" pitchFamily="18" charset="0"/>
              <a:ea typeface="Calibri"/>
              <a:cs typeface="Arial"/>
            </a:endParaRPr>
          </a:p>
          <a:p>
            <a:pPr algn="justLow">
              <a:lnSpc>
                <a:spcPct val="115000"/>
              </a:lnSpc>
              <a:spcAft>
                <a:spcPts val="1200"/>
              </a:spcAft>
            </a:pPr>
            <a:r>
              <a:rPr lang="ar-EG" b="1" dirty="0">
                <a:solidFill>
                  <a:schemeClr val="tx1"/>
                </a:solidFill>
                <a:latin typeface="Modern No. 20" pitchFamily="18" charset="0"/>
                <a:ea typeface="Times New Roman"/>
                <a:cs typeface="Simplified Arabic"/>
              </a:rPr>
              <a:t>ثانيا: بوابات موضوعية موجهة للجمهور العام.</a:t>
            </a:r>
            <a:endParaRPr lang="en-US" b="1" dirty="0">
              <a:solidFill>
                <a:schemeClr val="tx1"/>
              </a:solidFill>
              <a:latin typeface="Modern No. 20" pitchFamily="18" charset="0"/>
              <a:ea typeface="Calibri"/>
              <a:cs typeface="Arial"/>
            </a:endParaRPr>
          </a:p>
          <a:p>
            <a:pPr algn="justLow">
              <a:lnSpc>
                <a:spcPct val="115000"/>
              </a:lnSpc>
            </a:pPr>
            <a:r>
              <a:rPr lang="ar-EG" b="1" i="1" dirty="0">
                <a:solidFill>
                  <a:schemeClr val="tx1"/>
                </a:solidFill>
                <a:latin typeface="Modern No. 20" pitchFamily="18" charset="0"/>
                <a:ea typeface="Times New Roman"/>
                <a:cs typeface="Simplified Arabic"/>
              </a:rPr>
              <a:t>ثانيا: بوابات موضوعية موجهة للجمهور العام</a:t>
            </a:r>
            <a:r>
              <a:rPr lang="ar-EG" b="1" i="1" u="sng" dirty="0">
                <a:solidFill>
                  <a:schemeClr val="tx1"/>
                </a:solidFill>
                <a:latin typeface="Modern No. 20" pitchFamily="18" charset="0"/>
                <a:ea typeface="Times New Roman"/>
                <a:cs typeface="Simplified Arabic"/>
              </a:rPr>
              <a:t>:</a:t>
            </a:r>
            <a:endParaRPr lang="en-US" b="1" dirty="0">
              <a:solidFill>
                <a:schemeClr val="tx1"/>
              </a:solidFill>
              <a:latin typeface="Modern No. 20" pitchFamily="18" charset="0"/>
              <a:ea typeface="Calibri"/>
              <a:cs typeface="Arial"/>
            </a:endParaRPr>
          </a:p>
          <a:p>
            <a:pPr indent="457200" algn="justLow">
              <a:lnSpc>
                <a:spcPct val="115000"/>
              </a:lnSpc>
            </a:pPr>
            <a:r>
              <a:rPr lang="ar-EG" b="1" dirty="0">
                <a:solidFill>
                  <a:schemeClr val="tx1"/>
                </a:solidFill>
                <a:latin typeface="Modern No. 20" pitchFamily="18" charset="0"/>
                <a:ea typeface="Times New Roman"/>
                <a:cs typeface="Simplified Arabic"/>
              </a:rPr>
              <a:t>هي بوابات متخصصة موجهة للجمهور العام ولكنها تقتصر على موضوع معين مثل الرياضة، الصحة، السياحة،.....إلخ. وهذه البوابات في بادئ الأمر لم تكن سوى معلومات الهدف الأساسي منها هو تحقيق الربح مثلها في ذلك مثل البوابات العامة ومن </a:t>
            </a:r>
            <a:r>
              <a:rPr lang="ar-EG" b="1" i="1" dirty="0">
                <a:solidFill>
                  <a:schemeClr val="tx1"/>
                </a:solidFill>
                <a:latin typeface="Modern No. 20" pitchFamily="18" charset="0"/>
                <a:ea typeface="Times New Roman"/>
                <a:cs typeface="Simplified Arabic"/>
              </a:rPr>
              <a:t>أمثلة هذه البوابات</a:t>
            </a:r>
            <a:r>
              <a:rPr lang="ar-EG" b="1" dirty="0">
                <a:solidFill>
                  <a:schemeClr val="tx1"/>
                </a:solidFill>
                <a:latin typeface="Modern No. 20" pitchFamily="18" charset="0"/>
                <a:ea typeface="Times New Roman"/>
                <a:cs typeface="Simplified Arabic"/>
              </a:rPr>
              <a:t>:-</a:t>
            </a:r>
            <a:endParaRPr lang="en-US" b="1" dirty="0">
              <a:solidFill>
                <a:schemeClr val="tx1"/>
              </a:solidFill>
              <a:latin typeface="Modern No. 20" pitchFamily="18" charset="0"/>
              <a:ea typeface="Calibri"/>
              <a:cs typeface="Arial"/>
            </a:endParaRPr>
          </a:p>
          <a:p>
            <a:pPr marL="342900" marR="245110" lvl="0" indent="-342900" algn="justLow">
              <a:lnSpc>
                <a:spcPct val="115000"/>
              </a:lnSpc>
              <a:buFont typeface="+mj-cs"/>
              <a:buAutoNum type="arabic1Minus"/>
              <a:tabLst>
                <a:tab pos="245110" algn="l"/>
              </a:tabLst>
            </a:pPr>
            <a:r>
              <a:rPr lang="ar-EG" b="1" dirty="0">
                <a:solidFill>
                  <a:schemeClr val="tx1"/>
                </a:solidFill>
                <a:latin typeface="Modern No. 20" pitchFamily="18" charset="0"/>
                <a:ea typeface="Times New Roman"/>
                <a:cs typeface="Simplified Arabic"/>
              </a:rPr>
              <a:t>بوابات متخصصة في الرياضية </a:t>
            </a:r>
            <a:r>
              <a:rPr lang="en-US" b="1" dirty="0">
                <a:solidFill>
                  <a:schemeClr val="tx1"/>
                </a:solidFill>
                <a:latin typeface="Modern No. 20" pitchFamily="18" charset="0"/>
                <a:ea typeface="Times New Roman"/>
                <a:cs typeface="Simplified Arabic"/>
              </a:rPr>
              <a:t>sports</a:t>
            </a:r>
            <a:r>
              <a:rPr lang="en-US" b="1" dirty="0">
                <a:solidFill>
                  <a:schemeClr val="tx1"/>
                </a:solidFill>
                <a:latin typeface="Modern No. 20" pitchFamily="18" charset="0"/>
                <a:ea typeface="Times New Roman"/>
                <a:cs typeface="Arial"/>
              </a:rPr>
              <a:t> </a:t>
            </a:r>
            <a:endParaRPr lang="en-US" b="1" dirty="0">
              <a:solidFill>
                <a:schemeClr val="tx1"/>
              </a:solidFill>
              <a:latin typeface="Modern No. 20" pitchFamily="18" charset="0"/>
              <a:ea typeface="Calibri"/>
              <a:cs typeface="Arial"/>
            </a:endParaRPr>
          </a:p>
          <a:p>
            <a:pPr marL="342900" marR="245110" lvl="0" indent="-342900" algn="justLow">
              <a:lnSpc>
                <a:spcPct val="115000"/>
              </a:lnSpc>
              <a:buFont typeface="+mj-cs"/>
              <a:buAutoNum type="arabic1Minus"/>
              <a:tabLst>
                <a:tab pos="245110" algn="l"/>
              </a:tabLst>
            </a:pPr>
            <a:r>
              <a:rPr lang="ar-EG" b="1" dirty="0">
                <a:solidFill>
                  <a:schemeClr val="tx1"/>
                </a:solidFill>
                <a:latin typeface="Modern No. 20" pitchFamily="18" charset="0"/>
                <a:ea typeface="Times New Roman"/>
                <a:cs typeface="Simplified Arabic"/>
              </a:rPr>
              <a:t>بوابات متخصصة في الصحة</a:t>
            </a:r>
            <a:r>
              <a:rPr lang="en-US" b="1" dirty="0">
                <a:solidFill>
                  <a:schemeClr val="tx1"/>
                </a:solidFill>
                <a:latin typeface="Modern No. 20" pitchFamily="18" charset="0"/>
                <a:ea typeface="Times New Roman"/>
                <a:cs typeface="Simplified Arabic"/>
              </a:rPr>
              <a:t>Health  </a:t>
            </a:r>
            <a:endParaRPr lang="en-US" b="1" dirty="0">
              <a:solidFill>
                <a:schemeClr val="tx1"/>
              </a:solidFill>
              <a:latin typeface="Modern No. 20" pitchFamily="18" charset="0"/>
              <a:ea typeface="Calibri"/>
              <a:cs typeface="Arial"/>
            </a:endParaRPr>
          </a:p>
          <a:p>
            <a:endParaRPr lang="ar-EG" b="1" dirty="0">
              <a:solidFill>
                <a:schemeClr val="tx1"/>
              </a:solidFill>
              <a:latin typeface="Modern No. 20" pitchFamily="18" charset="0"/>
            </a:endParaRPr>
          </a:p>
        </p:txBody>
      </p:sp>
    </p:spTree>
    <p:extLst>
      <p:ext uri="{BB962C8B-B14F-4D97-AF65-F5344CB8AC3E}">
        <p14:creationId xmlns:p14="http://schemas.microsoft.com/office/powerpoint/2010/main" val="31035764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12648" y="620688"/>
            <a:ext cx="8153400" cy="5904656"/>
          </a:xfrm>
        </p:spPr>
        <p:txBody>
          <a:bodyPr>
            <a:noAutofit/>
          </a:bodyPr>
          <a:lstStyle/>
          <a:p>
            <a:pPr algn="justLow">
              <a:lnSpc>
                <a:spcPct val="115000"/>
              </a:lnSpc>
            </a:pPr>
            <a:r>
              <a:rPr lang="ar-EG" sz="3200" b="1" i="1" dirty="0">
                <a:highlight>
                  <a:srgbClr val="FFFF00"/>
                </a:highlight>
                <a:latin typeface="Times New Roman"/>
                <a:ea typeface="Times New Roman"/>
                <a:cs typeface="Simplified Arabic"/>
              </a:rPr>
              <a:t>أولا: بوابات موضوعية موجهة للمتخصصين</a:t>
            </a:r>
            <a:r>
              <a:rPr lang="ar-EG" sz="3200" b="1" i="1" dirty="0">
                <a:latin typeface="Times New Roman"/>
                <a:ea typeface="Times New Roman"/>
                <a:cs typeface="Simplified Arabic"/>
              </a:rPr>
              <a:t>:</a:t>
            </a:r>
            <a:endParaRPr lang="en-US" sz="3200" b="1" dirty="0">
              <a:latin typeface="Calibri"/>
              <a:ea typeface="Calibri"/>
              <a:cs typeface="Arial"/>
            </a:endParaRPr>
          </a:p>
          <a:p>
            <a:r>
              <a:rPr lang="ar-EG" sz="3200" b="1" dirty="0" err="1">
                <a:latin typeface="Times New Roman"/>
                <a:ea typeface="Times New Roman"/>
                <a:cs typeface="Simplified Arabic"/>
              </a:rPr>
              <a:t>هى</a:t>
            </a:r>
            <a:r>
              <a:rPr lang="ar-EG" sz="3200" b="1" dirty="0">
                <a:latin typeface="Times New Roman"/>
                <a:ea typeface="Times New Roman"/>
                <a:cs typeface="Simplified Arabic"/>
              </a:rPr>
              <a:t> تلك البوابات التي تنصب على مجال موضوعي معين وتتسم بشموليتها في التغطية الموضوعية، وعادة ما يقوم على إعدادها مجموعة من المتخصصين في المجال خاصة الأكاديميين، وتستخدم هذه البوابات معايير مقننة في إعدادها سواء من ناحية المحتوى الموضوعي أو روابط المواقع التي تؤول إليها.</a:t>
            </a:r>
            <a:endParaRPr lang="ar-EG" sz="32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13804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12648" y="836712"/>
            <a:ext cx="8153400" cy="5259288"/>
          </a:xfrm>
        </p:spPr>
        <p:txBody>
          <a:bodyPr>
            <a:normAutofit fontScale="92500" lnSpcReduction="10000"/>
          </a:bodyPr>
          <a:lstStyle/>
          <a:p>
            <a:pPr marL="342900" lvl="0" indent="-342900" algn="justLow">
              <a:lnSpc>
                <a:spcPct val="115000"/>
              </a:lnSpc>
              <a:spcBef>
                <a:spcPts val="600"/>
              </a:spcBef>
              <a:buFont typeface="Symbol"/>
              <a:buChar char=""/>
            </a:pPr>
            <a:r>
              <a:rPr lang="ar-EG" b="1" u="sng" dirty="0">
                <a:latin typeface="Times New Roman"/>
                <a:ea typeface="Times New Roman"/>
                <a:cs typeface="Simplified Arabic"/>
              </a:rPr>
              <a:t>أمثلة للبوابات الموضوعية الموجهة للمتخصصين:</a:t>
            </a:r>
            <a:endParaRPr lang="en-US" sz="1600" dirty="0">
              <a:latin typeface="Calibri"/>
              <a:ea typeface="Times New Roman"/>
              <a:cs typeface="Simplified Arabic"/>
            </a:endParaRPr>
          </a:p>
          <a:p>
            <a:pPr algn="justLow">
              <a:lnSpc>
                <a:spcPct val="115000"/>
              </a:lnSpc>
              <a:spcBef>
                <a:spcPts val="600"/>
              </a:spcBef>
            </a:pPr>
            <a:r>
              <a:rPr lang="ar-EG" b="1" dirty="0">
                <a:latin typeface="Times New Roman"/>
                <a:ea typeface="Times New Roman"/>
                <a:cs typeface="Simplified Arabic"/>
              </a:rPr>
              <a:t>لها شكلين اما ان تكون </a:t>
            </a:r>
            <a:r>
              <a:rPr lang="ar-EG" dirty="0">
                <a:latin typeface="Times New Roman"/>
                <a:ea typeface="Times New Roman"/>
                <a:cs typeface="Simplified Arabic"/>
              </a:rPr>
              <a:t> البوابات الموضوعية المتخصصة مجمعة جميعًا داخل بوابة واحدة .</a:t>
            </a:r>
            <a:endParaRPr lang="en-US" sz="1600" dirty="0">
              <a:latin typeface="Calibri"/>
              <a:ea typeface="Calibri"/>
              <a:cs typeface="Arial"/>
            </a:endParaRPr>
          </a:p>
          <a:p>
            <a:pPr algn="justLow">
              <a:lnSpc>
                <a:spcPct val="115000"/>
              </a:lnSpc>
              <a:spcBef>
                <a:spcPts val="600"/>
              </a:spcBef>
            </a:pPr>
            <a:r>
              <a:rPr lang="ar-EG" dirty="0">
                <a:latin typeface="Times New Roman"/>
                <a:ea typeface="Times New Roman"/>
                <a:cs typeface="Simplified Arabic"/>
              </a:rPr>
              <a:t>مثل بوابة </a:t>
            </a:r>
            <a:r>
              <a:rPr lang="ar-EG" dirty="0">
                <a:latin typeface="Calibri"/>
                <a:ea typeface="Times New Roman"/>
                <a:cs typeface="Times New Roman"/>
              </a:rPr>
              <a:t> </a:t>
            </a:r>
            <a:r>
              <a:rPr lang="en-US" i="1" u="sng" dirty="0" err="1">
                <a:latin typeface="Times New Roman"/>
                <a:ea typeface="Times New Roman"/>
                <a:cs typeface="Simplified Arabic"/>
              </a:rPr>
              <a:t>Intute</a:t>
            </a:r>
            <a:r>
              <a:rPr lang="en-US" i="1" u="sng" dirty="0">
                <a:latin typeface="Times New Roman"/>
                <a:ea typeface="Times New Roman"/>
                <a:cs typeface="Simplified Arabic"/>
              </a:rPr>
              <a:t> portal</a:t>
            </a:r>
            <a:r>
              <a:rPr lang="ar-EG" dirty="0">
                <a:latin typeface="Times New Roman"/>
                <a:ea typeface="Times New Roman"/>
                <a:cs typeface="Simplified Arabic"/>
              </a:rPr>
              <a:t>هذه البوابة تشمل عدد من البوابات مثل</a:t>
            </a:r>
            <a:r>
              <a:rPr lang="ar-EG" b="1" u="sng" dirty="0">
                <a:latin typeface="Times New Roman"/>
                <a:ea typeface="Times New Roman"/>
                <a:cs typeface="Simplified Arabic"/>
              </a:rPr>
              <a:t>:</a:t>
            </a:r>
            <a:endParaRPr lang="en-US" sz="1600" dirty="0">
              <a:latin typeface="Calibri"/>
              <a:ea typeface="Calibri"/>
              <a:cs typeface="Arial"/>
            </a:endParaRPr>
          </a:p>
          <a:p>
            <a:pPr algn="justLow">
              <a:lnSpc>
                <a:spcPct val="115000"/>
              </a:lnSpc>
            </a:pPr>
            <a:r>
              <a:rPr lang="ar-EG" dirty="0">
                <a:latin typeface="Times New Roman"/>
                <a:ea typeface="Times New Roman"/>
                <a:cs typeface="Simplified Arabic"/>
              </a:rPr>
              <a:t>- بوابة العلوم الاجتماعية (</a:t>
            </a:r>
            <a:r>
              <a:rPr lang="en-US" dirty="0">
                <a:latin typeface="Times New Roman"/>
                <a:ea typeface="Times New Roman"/>
                <a:cs typeface="Simplified Arabic"/>
              </a:rPr>
              <a:t>(SOSIG</a:t>
            </a:r>
            <a:r>
              <a:rPr lang="en-US" dirty="0">
                <a:latin typeface="Simplified Arabic"/>
                <a:ea typeface="Times New Roman"/>
                <a:cs typeface="Arial"/>
              </a:rPr>
              <a:t> </a:t>
            </a:r>
            <a:r>
              <a:rPr lang="en-US" dirty="0">
                <a:latin typeface="Times New Roman"/>
                <a:ea typeface="Times New Roman"/>
                <a:cs typeface="Simplified Arabic"/>
              </a:rPr>
              <a:t>The social science information gateway </a:t>
            </a:r>
            <a:endParaRPr lang="en-US" sz="1600" dirty="0">
              <a:latin typeface="Calibri"/>
              <a:ea typeface="Calibri"/>
              <a:cs typeface="Arial"/>
            </a:endParaRPr>
          </a:p>
          <a:p>
            <a:pPr>
              <a:lnSpc>
                <a:spcPct val="115000"/>
              </a:lnSpc>
            </a:pPr>
            <a:r>
              <a:rPr lang="ar-EG" b="1" dirty="0">
                <a:latin typeface="Calibri"/>
                <a:ea typeface="Times New Roman"/>
                <a:cs typeface="Times New Roman"/>
              </a:rPr>
              <a:t>• </a:t>
            </a:r>
            <a:r>
              <a:rPr lang="ar-EG" b="1" dirty="0">
                <a:latin typeface="Times New Roman"/>
                <a:ea typeface="Times New Roman"/>
                <a:cs typeface="Simplified Arabic"/>
              </a:rPr>
              <a:t>أو ان البوابات الموضوعية مستقلة اي محتفظة بوجودها علي الانترنت ( ليها رابط خاص بها ) مثل:</a:t>
            </a:r>
            <a:endParaRPr lang="en-US" sz="1600" dirty="0">
              <a:latin typeface="Calibri"/>
              <a:ea typeface="Calibri"/>
              <a:cs typeface="Arial"/>
            </a:endParaRPr>
          </a:p>
          <a:p>
            <a:pPr algn="justLow">
              <a:lnSpc>
                <a:spcPct val="115000"/>
              </a:lnSpc>
            </a:pPr>
            <a:r>
              <a:rPr lang="ar-EG" dirty="0">
                <a:latin typeface="Times New Roman"/>
                <a:ea typeface="Times New Roman"/>
                <a:cs typeface="Simplified Arabic"/>
              </a:rPr>
              <a:t>- بوابة الهندسة </a:t>
            </a:r>
            <a:r>
              <a:rPr lang="fo-FO" dirty="0">
                <a:latin typeface="Times New Roman"/>
                <a:ea typeface="Times New Roman"/>
                <a:cs typeface="Simplified Arabic"/>
              </a:rPr>
              <a:t>(EEVL) </a:t>
            </a:r>
            <a:r>
              <a:rPr lang="ar-EG" dirty="0">
                <a:latin typeface="Times New Roman"/>
                <a:ea typeface="Times New Roman"/>
                <a:cs typeface="Simplified Arabic"/>
              </a:rPr>
              <a:t>                 </a:t>
            </a:r>
            <a:endParaRPr lang="en-US" sz="1600" dirty="0">
              <a:latin typeface="Calibri"/>
              <a:ea typeface="Calibri"/>
              <a:cs typeface="Arial"/>
            </a:endParaRPr>
          </a:p>
          <a:p>
            <a:pPr algn="justLow">
              <a:lnSpc>
                <a:spcPct val="115000"/>
              </a:lnSpc>
            </a:pPr>
            <a:r>
              <a:rPr lang="ar-EG" dirty="0">
                <a:latin typeface="Times New Roman"/>
                <a:ea typeface="Times New Roman"/>
                <a:cs typeface="Simplified Arabic"/>
              </a:rPr>
              <a:t>- بوابة الإدارة والاقتصاد </a:t>
            </a:r>
            <a:r>
              <a:rPr lang="en-US" dirty="0">
                <a:latin typeface="Times New Roman"/>
                <a:ea typeface="Times New Roman"/>
                <a:cs typeface="Simplified Arabic"/>
              </a:rPr>
              <a:t>(BIZ/</a:t>
            </a:r>
            <a:r>
              <a:rPr lang="en-US" dirty="0" err="1">
                <a:latin typeface="Times New Roman"/>
                <a:ea typeface="Times New Roman"/>
                <a:cs typeface="Simplified Arabic"/>
              </a:rPr>
              <a:t>ed</a:t>
            </a:r>
            <a:r>
              <a:rPr lang="en-US" dirty="0">
                <a:latin typeface="Times New Roman"/>
                <a:ea typeface="Times New Roman"/>
                <a:cs typeface="Simplified Arabic"/>
              </a:rPr>
              <a:t>)</a:t>
            </a:r>
            <a:r>
              <a:rPr lang="en-US" dirty="0">
                <a:latin typeface="Simplified Arabic"/>
                <a:ea typeface="Times New Roman"/>
                <a:cs typeface="Arial"/>
              </a:rPr>
              <a:t> </a:t>
            </a:r>
            <a:endParaRPr lang="en-US" sz="1600" dirty="0">
              <a:latin typeface="Calibri"/>
              <a:ea typeface="Calibri"/>
              <a:cs typeface="Arial"/>
            </a:endParaRPr>
          </a:p>
          <a:p>
            <a:r>
              <a:rPr lang="ar-EG" dirty="0">
                <a:latin typeface="Times New Roman"/>
                <a:ea typeface="Times New Roman"/>
                <a:cs typeface="Simplified Arabic"/>
              </a:rPr>
              <a:t>- بوابة الإنسانيات </a:t>
            </a:r>
            <a:r>
              <a:rPr lang="en-US" dirty="0">
                <a:latin typeface="Times New Roman"/>
                <a:ea typeface="Times New Roman"/>
                <a:cs typeface="Simplified Arabic"/>
              </a:rPr>
              <a:t>(ULCA </a:t>
            </a:r>
            <a:endParaRPr lang="ar-EG" dirty="0"/>
          </a:p>
        </p:txBody>
      </p:sp>
    </p:spTree>
    <p:extLst>
      <p:ext uri="{BB962C8B-B14F-4D97-AF65-F5344CB8AC3E}">
        <p14:creationId xmlns:p14="http://schemas.microsoft.com/office/powerpoint/2010/main" val="228117503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واجهة">
  <a:themeElements>
    <a:clrScheme name="واجهة">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واجهة">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واجهة">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367</TotalTime>
  <Words>182</Words>
  <Application>Microsoft Office PowerPoint</Application>
  <PresentationFormat>عرض على الشاشة (3:4)‏</PresentationFormat>
  <Paragraphs>24</Paragraphs>
  <Slides>5</Slides>
  <Notes>0</Notes>
  <HiddenSlides>0</HiddenSlides>
  <MMClips>0</MMClips>
  <ScaleCrop>false</ScaleCrop>
  <HeadingPairs>
    <vt:vector size="4" baseType="variant">
      <vt:variant>
        <vt:lpstr>نسق</vt:lpstr>
      </vt:variant>
      <vt:variant>
        <vt:i4>1</vt:i4>
      </vt:variant>
      <vt:variant>
        <vt:lpstr>عناوين الشرائح</vt:lpstr>
      </vt:variant>
      <vt:variant>
        <vt:i4>5</vt:i4>
      </vt:variant>
    </vt:vector>
  </HeadingPairs>
  <TitlesOfParts>
    <vt:vector size="6" baseType="lpstr">
      <vt:lpstr>واجهة</vt:lpstr>
      <vt:lpstr>عرض تقديمي في PowerPoint</vt:lpstr>
      <vt:lpstr>عرض تقديمي في PowerPoint</vt:lpstr>
      <vt:lpstr>  </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شبكة Oclc</dc:title>
  <dc:creator>Mohamed</dc:creator>
  <cp:lastModifiedBy>soker</cp:lastModifiedBy>
  <cp:revision>26</cp:revision>
  <dcterms:created xsi:type="dcterms:W3CDTF">2015-11-27T05:05:06Z</dcterms:created>
  <dcterms:modified xsi:type="dcterms:W3CDTF">2020-03-21T16:16:13Z</dcterms:modified>
</cp:coreProperties>
</file>